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69" r:id="rId4"/>
    <p:sldId id="270" r:id="rId5"/>
    <p:sldId id="257" r:id="rId6"/>
    <p:sldId id="259" r:id="rId7"/>
    <p:sldId id="258" r:id="rId8"/>
    <p:sldId id="260" r:id="rId9"/>
    <p:sldId id="261" r:id="rId10"/>
    <p:sldId id="265" r:id="rId11"/>
    <p:sldId id="264" r:id="rId12"/>
    <p:sldId id="266" r:id="rId13"/>
    <p:sldId id="268" r:id="rId14"/>
    <p:sldId id="273" r:id="rId15"/>
    <p:sldId id="272" r:id="rId16"/>
    <p:sldId id="275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>
        <p:scale>
          <a:sx n="75" d="100"/>
          <a:sy n="75" d="100"/>
        </p:scale>
        <p:origin x="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ED0B-AB17-486D-92D4-3F4F4581C75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499F1-46A8-4F44-855A-5EFC55A74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4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06B-971B-427D-A56E-E449E4A0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DB8-C47A-4CB3-8ADD-CFBA2952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D21-D049-4513-BE8D-7D336E0A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0CB0-324A-4B69-9C9C-DD7161E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F4DE-C8FE-4020-8D58-72DDDC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135C-6B6D-4291-836B-01FC2BDF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5C5DE-607E-4C91-81B4-4688B0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3A5B-D2FD-489B-A657-B77EE81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A79A-6C80-4CB3-A768-7269FDCC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F51A-0DF4-4593-9B9C-E0F75BBB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65EB7-9B55-4F20-A3B7-780A1875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E3F8-C6C3-4A8E-9522-78D457FC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7598-BBC7-4108-9F69-365919D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BA90-BF5B-42A3-98D2-15E55A6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A77D-01B3-4DCC-AC9C-4B355B21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443-BD1A-45E1-AD9F-5620049A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CB64-1E0C-48B3-B6D8-A992F8D3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AB63-BAD2-44FB-A7EB-0BA135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964-4E93-4FC1-889C-0CE86AD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F24C-787B-4971-A3F9-E14A770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20D-CAE4-45E7-BEDB-2A1BEA5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32C1-4046-4250-B123-73C516BD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8113-AD07-420E-B911-3F79E49B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4693-584B-47B3-9AD0-405F9003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DAC-E506-4DE8-BA34-542722E8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855-A044-41BF-B91E-8A462F5C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F98-5A5D-4892-9D5E-45438047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719-7E14-4F42-8B29-ECC2BFFAC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8B6E-E4D9-423C-9101-03A4D699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BE1A-4160-433F-9603-0B8AC0F2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1CD5-DEED-4ADD-BFE4-76D5D74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0302-6779-4719-AE5E-7B014E6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6BA0-3D6C-4FC0-81AA-9903387E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F828-AA1D-4686-83C8-18BCE44F4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6D63E-29A0-46B1-AD3A-94CCB4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7024-31EA-4FCF-9515-F150E21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CDB9-1EF3-46B4-A5D4-8421E05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CC265-6523-40B4-BC4B-E9515E7B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468-2EFA-4DCA-A004-5E2E886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227-4714-424F-A67C-A55C1326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C926-2097-4FD1-8B66-967B3827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D46FC-5113-45FD-8A70-FAFCC36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7DBE7-BCF2-47E8-AFAB-9C7BF85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51D13-9F4B-43F1-BF3C-F413E44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2805-C398-4975-8C4E-1A007BA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EE55-3D3B-48D7-86B0-2670BC9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6B6-0F61-41ED-A139-18BDF580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A1F-8D14-4F78-BA4D-305D6698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29C2-650D-4CCA-A7B9-67CC4831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3A0C-07BF-4E37-AE73-6BD6DF7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074A-E3EA-40CA-A81F-6086C93B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6A31-03EE-42CC-8226-AFBEC66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47C-E6A7-462B-AE11-016B9857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BDA6-2069-4CA6-849F-700237AD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9E41-87F9-4DF8-B1C4-A9E60A51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F3C8-0BCF-43DB-8F74-F3B7D02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14A8-83ED-4A26-8C4A-A5DAC63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CEAD-8FFC-4A10-8BD3-5E467313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3A3CC-76A0-40C6-98A5-68F0E79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93F6-10FC-4C73-9734-C3A0D8E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C4D-3897-44CD-9229-4073192C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1415-83EF-4A86-8EA9-393B6BF89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09AF-0537-4D63-ACB1-D65030FD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Maritime Wind Speed Prediction Using Buoy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Team: Brian Waite, Carl Walenciak</a:t>
            </a:r>
          </a:p>
          <a:p>
            <a:pPr algn="l"/>
            <a:r>
              <a:rPr lang="en-US" sz="1300"/>
              <a:t>Southern Methodist University</a:t>
            </a:r>
          </a:p>
          <a:p>
            <a:pPr algn="l"/>
            <a:r>
              <a:rPr lang="en-US" sz="1300"/>
              <a:t>Time Series Analysis</a:t>
            </a:r>
          </a:p>
          <a:p>
            <a:pPr algn="l"/>
            <a:r>
              <a:rPr lang="en-US" sz="1300"/>
              <a:t>Prof. B. Sadler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56E-3BAF-46CE-90C1-D3B02547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Spectral Density and Autocorrelation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2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E6165-5F14-4A50-A1FD-C196C42C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822" b="45972"/>
          <a:stretch/>
        </p:blipFill>
        <p:spPr>
          <a:xfrm>
            <a:off x="639148" y="2906349"/>
            <a:ext cx="4974336" cy="296393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81271-9AB4-4CB0-9879-F951554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2904568"/>
            <a:ext cx="4974336" cy="29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2883823"/>
            <a:ext cx="873813" cy="809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E44A9-DBDE-44F1-A129-2B5900E51577}"/>
              </a:ext>
            </a:extLst>
          </p:cNvPr>
          <p:cNvSpPr txBox="1"/>
          <p:nvPr/>
        </p:nvSpPr>
        <p:spPr>
          <a:xfrm>
            <a:off x="817245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Note the slight oscillation, particularly in the second half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088554-52A8-47E0-8344-8F96F255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" y="3922347"/>
            <a:ext cx="873813" cy="809733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DD93690-4AF8-4173-BAAB-0C28E722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81" y="3700853"/>
            <a:ext cx="4278386" cy="2551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45E2-B0DA-49BC-BD33-985BB88D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1" y="639854"/>
            <a:ext cx="4278386" cy="2551670"/>
          </a:xfrm>
          <a:prstGeom prst="rect">
            <a:avLst/>
          </a:prstGeom>
        </p:spPr>
      </p:pic>
      <p:sp>
        <p:nvSpPr>
          <p:cNvPr id="3" name="Octagon 2">
            <a:extLst>
              <a:ext uri="{FF2B5EF4-FFF2-40B4-BE49-F238E27FC236}">
                <a16:creationId xmlns:a16="http://schemas.microsoft.com/office/drawing/2014/main" id="{9AC1B491-B890-4885-A0E2-B66D9BA409A1}"/>
              </a:ext>
            </a:extLst>
          </p:cNvPr>
          <p:cNvSpPr/>
          <p:nvPr/>
        </p:nvSpPr>
        <p:spPr>
          <a:xfrm>
            <a:off x="99532" y="5167300"/>
            <a:ext cx="1166070" cy="1166070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488F8-D4F9-4E87-91CE-B16BD74D5A0E}"/>
              </a:ext>
            </a:extLst>
          </p:cNvPr>
          <p:cNvSpPr txBox="1"/>
          <p:nvPr/>
        </p:nvSpPr>
        <p:spPr>
          <a:xfrm>
            <a:off x="1264926" y="5536247"/>
            <a:ext cx="597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wait! Those autocorrelations are really damping slowly…</a:t>
            </a:r>
          </a:p>
        </p:txBody>
      </p:sp>
    </p:spTree>
    <p:extLst>
      <p:ext uri="{BB962C8B-B14F-4D97-AF65-F5344CB8AC3E}">
        <p14:creationId xmlns:p14="http://schemas.microsoft.com/office/powerpoint/2010/main" val="224721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A89D-B057-4830-8971-9DB4F082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Stationary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B4F54D-7D35-4331-B6D2-AA63635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0081" y="108267"/>
            <a:ext cx="2781920" cy="231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/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1−0.998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(1−0.13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−0.22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blipFill>
                <a:blip r:embed="rId3"/>
                <a:stretch>
                  <a:fillRect t="-16393" r="-28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2E19B2-A30A-431B-BE8B-703F6341A97A}"/>
              </a:ext>
            </a:extLst>
          </p:cNvPr>
          <p:cNvSpPr txBox="1"/>
          <p:nvPr/>
        </p:nvSpPr>
        <p:spPr>
          <a:xfrm>
            <a:off x="522747" y="1962552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(1,2)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8783A-B43B-44E5-9246-0C7960BCB5AA}"/>
              </a:ext>
            </a:extLst>
          </p:cNvPr>
          <p:cNvSpPr txBox="1"/>
          <p:nvPr/>
        </p:nvSpPr>
        <p:spPr>
          <a:xfrm>
            <a:off x="522747" y="40971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(3,1)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/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1−1.149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+0.352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− 0.2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(1−0.287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blipFill>
                <a:blip r:embed="rId4"/>
                <a:stretch>
                  <a:fillRect t="-183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D02D2F1-0150-4850-87A1-5CCA13EC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47" y="3049335"/>
            <a:ext cx="8395164" cy="77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84D17F-0DC1-4A28-942C-F81EFD0A2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3" y="5200803"/>
            <a:ext cx="8126711" cy="895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9D2D-093D-477B-90C4-F94A6B73F2DC}"/>
              </a:ext>
            </a:extLst>
          </p:cNvPr>
          <p:cNvSpPr txBox="1"/>
          <p:nvPr/>
        </p:nvSpPr>
        <p:spPr>
          <a:xfrm>
            <a:off x="454872" y="6283186"/>
            <a:ext cx="1128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note! Looks like the ARMA(3,1) was able to capture the small system </a:t>
            </a:r>
            <a:r>
              <a:rPr lang="en-US" dirty="0" err="1"/>
              <a:t>freq</a:t>
            </a:r>
            <a:r>
              <a:rPr lang="en-US" dirty="0"/>
              <a:t> at 0.22 we saw in the original </a:t>
            </a:r>
            <a:r>
              <a:rPr lang="en-US" dirty="0" err="1"/>
              <a:t>Parzen</a:t>
            </a:r>
            <a:r>
              <a:rPr lang="en-US" dirty="0"/>
              <a:t> SD</a:t>
            </a:r>
          </a:p>
        </p:txBody>
      </p:sp>
    </p:spTree>
    <p:extLst>
      <p:ext uri="{BB962C8B-B14F-4D97-AF65-F5344CB8AC3E}">
        <p14:creationId xmlns:p14="http://schemas.microsoft.com/office/powerpoint/2010/main" val="183172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F866-A1EF-4E22-A0FD-53C05113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Evaluation (</a:t>
            </a:r>
            <a:r>
              <a:rPr lang="en-US" dirty="0" err="1"/>
              <a:t>n.ahead</a:t>
            </a:r>
            <a:r>
              <a:rPr lang="en-US" dirty="0"/>
              <a:t>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EDC0A-E0C9-42DF-9773-2C62E244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01" y="2255339"/>
            <a:ext cx="3053876" cy="182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93D1B-2036-40AB-B7D9-6B9FC83F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016205"/>
            <a:ext cx="1257475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E9EAA-6C00-4E7B-BCC0-3BDC94BA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53" y="1826862"/>
            <a:ext cx="7357696" cy="438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EAE3F-9CD7-4770-AE73-2C35F32E6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4787900"/>
            <a:ext cx="2063621" cy="6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65C3-6B60-4332-A09E-EE37674E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a (1-B)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31A33-AC5D-43C4-AD79-AA0F04FB8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46" y="1845193"/>
            <a:ext cx="3683466" cy="2827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23D91-23AB-4F48-B2AB-C8E69209B5E2}"/>
              </a:ext>
            </a:extLst>
          </p:cNvPr>
          <p:cNvSpPr txBox="1"/>
          <p:nvPr/>
        </p:nvSpPr>
        <p:spPr>
          <a:xfrm>
            <a:off x="955646" y="1506022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Differenced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16A4D-E65F-4D9C-B551-9AE38FE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8" y="1845193"/>
            <a:ext cx="3683466" cy="282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45171-C691-4AB2-A294-6E418B56552A}"/>
              </a:ext>
            </a:extLst>
          </p:cNvPr>
          <p:cNvSpPr txBox="1"/>
          <p:nvPr/>
        </p:nvSpPr>
        <p:spPr>
          <a:xfrm>
            <a:off x="4756558" y="1480578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ACF of  Differenced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5E52D-1CB9-4799-9FF5-4D4BE18A744E}"/>
              </a:ext>
            </a:extLst>
          </p:cNvPr>
          <p:cNvSpPr txBox="1"/>
          <p:nvPr/>
        </p:nvSpPr>
        <p:spPr>
          <a:xfrm>
            <a:off x="5185939" y="3159763"/>
            <a:ext cx="265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Looks like some MA behavior here. (2-lags then drops)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E0D92-EC31-4593-A0BF-0F3E0D3BD637}"/>
              </a:ext>
            </a:extLst>
          </p:cNvPr>
          <p:cNvCxnSpPr>
            <a:cxnSpLocks/>
          </p:cNvCxnSpPr>
          <p:nvPr/>
        </p:nvCxnSpPr>
        <p:spPr>
          <a:xfrm flipH="1">
            <a:off x="5301842" y="3682983"/>
            <a:ext cx="693998" cy="62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9549C-2D98-4801-9AE7-32F77665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200" y="92279"/>
            <a:ext cx="3226326" cy="2623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C83D8-DCE7-4D10-8A6C-CC83F882C661}"/>
              </a:ext>
            </a:extLst>
          </p:cNvPr>
          <p:cNvSpPr txBox="1"/>
          <p:nvPr/>
        </p:nvSpPr>
        <p:spPr>
          <a:xfrm>
            <a:off x="8440024" y="2904821"/>
            <a:ext cx="3422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…but we know that MA models do not typically describe real-world processes, so let’s go with the ARMA(2,1) that is present in both above  and model the differenced data.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9D7F0-3AAA-43A8-ABE4-71DD916BD47B}"/>
              </a:ext>
            </a:extLst>
          </p:cNvPr>
          <p:cNvSpPr txBox="1"/>
          <p:nvPr/>
        </p:nvSpPr>
        <p:spPr>
          <a:xfrm>
            <a:off x="2811840" y="1991671"/>
            <a:ext cx="197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see this change in variance and are deferring it to assume stationarity here until further examination is possible.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CA193-CAC6-4684-853A-5C126AE78271}"/>
              </a:ext>
            </a:extLst>
          </p:cNvPr>
          <p:cNvCxnSpPr>
            <a:cxnSpLocks/>
          </p:cNvCxnSpPr>
          <p:nvPr/>
        </p:nvCxnSpPr>
        <p:spPr>
          <a:xfrm flipH="1">
            <a:off x="3384188" y="2699557"/>
            <a:ext cx="538332" cy="2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29F77-8E7C-4D87-832F-723224FBB19F}"/>
                  </a:ext>
                </a:extLst>
              </p:cNvPr>
              <p:cNvSpPr txBox="1"/>
              <p:nvPr/>
            </p:nvSpPr>
            <p:spPr>
              <a:xfrm>
                <a:off x="1151572" y="5290053"/>
                <a:ext cx="94570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29F77-8E7C-4D87-832F-723224FBB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72" y="5290053"/>
                <a:ext cx="9457076" cy="369332"/>
              </a:xfrm>
              <a:prstGeom prst="rect">
                <a:avLst/>
              </a:prstGeom>
              <a:blipFill>
                <a:blip r:embed="rId5"/>
                <a:stretch>
                  <a:fillRect t="-18333" r="-1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59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79234-50C8-4711-BDD9-3CB077BB5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09725"/>
            <a:ext cx="4127500" cy="31684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4FA60F-FAA8-42FE-8281-E56690248C1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look at the residuals…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A516C-1464-487D-97BD-70B3F7D0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1609725"/>
            <a:ext cx="4127500" cy="316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69BC2-1C23-4B9E-86EB-0B82708204F3}"/>
              </a:ext>
            </a:extLst>
          </p:cNvPr>
          <p:cNvSpPr txBox="1"/>
          <p:nvPr/>
        </p:nvSpPr>
        <p:spPr>
          <a:xfrm>
            <a:off x="2006600" y="5063609"/>
            <a:ext cx="260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Ljung</a:t>
            </a:r>
            <a:r>
              <a:rPr lang="en-US" dirty="0"/>
              <a:t>-Box K=24; p = 0.519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8F356-8578-44CD-AD0D-3A1A5FD4831A}"/>
              </a:ext>
            </a:extLst>
          </p:cNvPr>
          <p:cNvSpPr txBox="1"/>
          <p:nvPr/>
        </p:nvSpPr>
        <p:spPr>
          <a:xfrm>
            <a:off x="5295900" y="5063609"/>
            <a:ext cx="260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Ljung</a:t>
            </a:r>
            <a:r>
              <a:rPr lang="en-US" dirty="0"/>
              <a:t>-Box K=48; p = 0.067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6A42C-BABF-46F5-870C-138011045925}"/>
              </a:ext>
            </a:extLst>
          </p:cNvPr>
          <p:cNvSpPr txBox="1"/>
          <p:nvPr/>
        </p:nvSpPr>
        <p:spPr>
          <a:xfrm>
            <a:off x="1105559" y="5685701"/>
            <a:ext cx="802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Fail to reject the null hypothesis of White Noise at alpha = 0.05, but close at K = 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1D436-93B1-470A-BF24-21FD79E4013F}"/>
              </a:ext>
            </a:extLst>
          </p:cNvPr>
          <p:cNvSpPr txBox="1"/>
          <p:nvPr/>
        </p:nvSpPr>
        <p:spPr>
          <a:xfrm>
            <a:off x="6096000" y="2279471"/>
            <a:ext cx="5181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there may still be something (albeit small) to be modeled out in the residuals. We know there may be a diurnal cycle to off-shore wind patterns that we might explore. </a:t>
            </a:r>
          </a:p>
        </p:txBody>
      </p:sp>
    </p:spTree>
    <p:extLst>
      <p:ext uri="{BB962C8B-B14F-4D97-AF65-F5344CB8AC3E}">
        <p14:creationId xmlns:p14="http://schemas.microsoft.com/office/powerpoint/2010/main" val="263640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B323-3FD6-47B3-A172-696C49AC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results with non-stationary: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A763F-60F5-4C49-AFA6-D140271F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8" y="6492875"/>
            <a:ext cx="632548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1DEE5-EF5E-4720-82EA-3E176007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80" y="1690688"/>
            <a:ext cx="6168726" cy="4735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7FDE4-4828-4CFE-8196-65D42E51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4" y="3429000"/>
            <a:ext cx="2276431" cy="657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787924-FE55-4ABC-A74F-294C3C7C7D59}"/>
              </a:ext>
            </a:extLst>
          </p:cNvPr>
          <p:cNvSpPr txBox="1"/>
          <p:nvPr/>
        </p:nvSpPr>
        <p:spPr>
          <a:xfrm>
            <a:off x="333674" y="4422774"/>
            <a:ext cx="27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ASE Approximately the same, but utility still unclear. Needs more exploration.  </a:t>
            </a:r>
          </a:p>
        </p:txBody>
      </p:sp>
    </p:spTree>
    <p:extLst>
      <p:ext uri="{BB962C8B-B14F-4D97-AF65-F5344CB8AC3E}">
        <p14:creationId xmlns:p14="http://schemas.microsoft.com/office/powerpoint/2010/main" val="359998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4E873-8FF4-4903-9C75-84559B5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Generating data with our model to see how it looks…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…pretty, pretty, pretty good.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99E32-8490-40F0-884B-0F954E863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4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6D526-7C37-42A5-968F-3C7E367E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" y="6373368"/>
            <a:ext cx="628737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7FF4-DADF-45CD-A894-1D5F6AB9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Plan for future analysis: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CFE0-A732-4594-87C3-F2CE4DC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17" y="2582608"/>
            <a:ext cx="5182928" cy="391782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Continued evaluation of Moving Average smoothing or different time intervals to help smooth the model (if needed). </a:t>
            </a:r>
          </a:p>
          <a:p>
            <a:endParaRPr lang="en-US" sz="1800" dirty="0"/>
          </a:p>
          <a:p>
            <a:r>
              <a:rPr lang="en-US" sz="1800" dirty="0"/>
              <a:t>Transform for distribution assumptions. </a:t>
            </a:r>
          </a:p>
          <a:p>
            <a:endParaRPr lang="en-US" sz="1800" dirty="0"/>
          </a:p>
          <a:p>
            <a:r>
              <a:rPr lang="en-US" sz="1800" dirty="0"/>
              <a:t>Continue to learn new techniques to model this series including: </a:t>
            </a:r>
          </a:p>
          <a:p>
            <a:pPr lvl="1"/>
            <a:r>
              <a:rPr lang="en-US" sz="1800" dirty="0"/>
              <a:t>Neural networks</a:t>
            </a:r>
          </a:p>
          <a:p>
            <a:pPr lvl="1"/>
            <a:r>
              <a:rPr lang="en-US" sz="1800" dirty="0"/>
              <a:t>Adding explanatory variables</a:t>
            </a:r>
          </a:p>
          <a:p>
            <a:pPr lvl="1"/>
            <a:r>
              <a:rPr lang="en-US" sz="1800" dirty="0"/>
              <a:t>Ensemble models</a:t>
            </a:r>
          </a:p>
          <a:p>
            <a:pPr lvl="1"/>
            <a:endParaRPr lang="en-US" sz="1800" dirty="0"/>
          </a:p>
          <a:p>
            <a:r>
              <a:rPr lang="en-US" sz="1800" dirty="0"/>
              <a:t>Continue to refine visualizations and explore how far to push forecast horizons while still maintaining reasonable accuracy. </a:t>
            </a:r>
          </a:p>
          <a:p>
            <a:endParaRPr lang="en-US" sz="1800" dirty="0"/>
          </a:p>
          <a:p>
            <a:r>
              <a:rPr lang="en-US" sz="1800" dirty="0"/>
              <a:t>Determining which model is the most useful! </a:t>
            </a:r>
          </a:p>
        </p:txBody>
      </p:sp>
      <p:pic>
        <p:nvPicPr>
          <p:cNvPr id="5" name="Picture 4" descr="Photo credit: ALAMY">
            <a:extLst>
              <a:ext uri="{FF2B5EF4-FFF2-40B4-BE49-F238E27FC236}">
                <a16:creationId xmlns:a16="http://schemas.microsoft.com/office/drawing/2014/main" id="{070B7774-8FDC-4D81-9C33-1D76E962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3429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008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8663-CE38-4AD3-A187-BD569E27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40C-7427-43CE-A0F1-BFB8328D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Forecast wind speed at a theoretical wind turbine 10 minutes ahead using historical wind (univariate) and meteorological (multivariate) data.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d Direction">
            <a:extLst>
              <a:ext uri="{FF2B5EF4-FFF2-40B4-BE49-F238E27FC236}">
                <a16:creationId xmlns:a16="http://schemas.microsoft.com/office/drawing/2014/main" id="{FB943075-C66D-4495-9DF2-4FC1B5FD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AB05-12B4-49F8-81EF-92E4D284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U.S. Wind Industry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65431-B583-4D5D-93C5-83E2013B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" r="11168" b="-2"/>
          <a:stretch/>
        </p:blipFill>
        <p:spPr>
          <a:xfrm>
            <a:off x="481886" y="556365"/>
            <a:ext cx="3662730" cy="26336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indmill next to a body of water&#10;&#10;Description automatically generated">
            <a:extLst>
              <a:ext uri="{FF2B5EF4-FFF2-40B4-BE49-F238E27FC236}">
                <a16:creationId xmlns:a16="http://schemas.microsoft.com/office/drawing/2014/main" id="{B05E2190-9218-40A1-8DCD-355F9BB3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949606"/>
            <a:ext cx="3662730" cy="206944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24FCB2-5710-4B6C-A8DD-3C84337B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pl-PL" sz="2000">
                <a:solidFill>
                  <a:srgbClr val="FFFFFF"/>
                </a:solidFill>
              </a:rPr>
              <a:t>Potential Wind Capacity in U.S. (at 80m turbine hub height) is 10,640,000MW.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Only 1 Offshore U.S. wind farm in operation today.</a:t>
            </a:r>
          </a:p>
          <a:p>
            <a:pPr lvl="1"/>
            <a:r>
              <a:rPr lang="pl-PL" sz="2000">
                <a:solidFill>
                  <a:srgbClr val="FFFFFF"/>
                </a:solidFill>
              </a:rPr>
              <a:t>30 MW farm at Block Island, RI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By 2026, 9,112 MW of installed offshore wind capacity anticipated.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79447-6A59-4118-9F64-E37538327A7B}"/>
              </a:ext>
            </a:extLst>
          </p:cNvPr>
          <p:cNvSpPr txBox="1"/>
          <p:nvPr/>
        </p:nvSpPr>
        <p:spPr>
          <a:xfrm>
            <a:off x="3742576" y="6441549"/>
            <a:ext cx="847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https://www.awea.org/Awea/media/Resources/Fact%20Sheets/Offshore-Fact-Sheet.pdf</a:t>
            </a:r>
          </a:p>
        </p:txBody>
      </p:sp>
    </p:spTree>
    <p:extLst>
      <p:ext uri="{BB962C8B-B14F-4D97-AF65-F5344CB8AC3E}">
        <p14:creationId xmlns:p14="http://schemas.microsoft.com/office/powerpoint/2010/main" val="304902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8419" y="321176"/>
            <a:ext cx="6326639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A4D8D-9C21-48D9-ACEA-D48966E2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2" y="640263"/>
            <a:ext cx="5471890" cy="1344975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1"/>
                </a:solidFill>
              </a:rPr>
              <a:t>Challenge of Wind Integration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EB58AB-4EF7-4CA1-8EBA-CC57F99A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755" y="2050299"/>
            <a:ext cx="484632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8AEE1-77BC-4129-9FBC-02CC2EB2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1" y="2121762"/>
            <a:ext cx="5471890" cy="3626917"/>
          </a:xfrm>
        </p:spPr>
        <p:txBody>
          <a:bodyPr>
            <a:normAutofit fontScale="92500"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U.S. Energy Grid is continuou</a:t>
            </a:r>
            <a:r>
              <a:rPr lang="en-US" sz="2400" dirty="0">
                <a:solidFill>
                  <a:schemeClr val="bg1"/>
                </a:solidFill>
              </a:rPr>
              <a:t>sly struggling for </a:t>
            </a:r>
            <a:r>
              <a:rPr lang="pl-PL" sz="2400" dirty="0">
                <a:solidFill>
                  <a:schemeClr val="bg1"/>
                </a:solidFill>
              </a:rPr>
              <a:t>balance between generation and load.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Wind variability directly impacts the need for conventional power plants to shape capacity in response. </a:t>
            </a:r>
          </a:p>
          <a:p>
            <a:endParaRPr lang="pl-PL" sz="2400" dirty="0">
              <a:solidFill>
                <a:schemeClr val="bg1"/>
              </a:solidFill>
            </a:endParaRPr>
          </a:p>
          <a:p>
            <a:r>
              <a:rPr lang="pl-PL" sz="2400" dirty="0">
                <a:solidFill>
                  <a:schemeClr val="bg1"/>
                </a:solidFill>
              </a:rPr>
              <a:t>Causes additional wear on equipment, inability to match load, affects cost return model of conventional plants.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outdoor, water, grass, boat&#10;&#10;Description automatically generated">
            <a:extLst>
              <a:ext uri="{FF2B5EF4-FFF2-40B4-BE49-F238E27FC236}">
                <a16:creationId xmlns:a16="http://schemas.microsoft.com/office/drawing/2014/main" id="{7B8410DE-DF01-442E-A807-9CE332251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4" b="4"/>
          <a:stretch/>
        </p:blipFill>
        <p:spPr>
          <a:xfrm>
            <a:off x="7117164" y="306909"/>
            <a:ext cx="4743891" cy="2842154"/>
          </a:xfrm>
          <a:prstGeom prst="rect">
            <a:avLst/>
          </a:prstGeom>
        </p:spPr>
      </p:pic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5C95AD75-AEE6-469A-93D9-7F2C3D840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" r="1" b="1"/>
          <a:stretch/>
        </p:blipFill>
        <p:spPr>
          <a:xfrm>
            <a:off x="7117164" y="3375763"/>
            <a:ext cx="4743888" cy="2842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EEE90-CA95-48C1-B5CF-2C6784AB225B}"/>
              </a:ext>
            </a:extLst>
          </p:cNvPr>
          <p:cNvSpPr txBox="1"/>
          <p:nvPr/>
        </p:nvSpPr>
        <p:spPr>
          <a:xfrm>
            <a:off x="0" y="6360234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https://www.nrel.gov/docs/fy14osti/61721.pdf</a:t>
            </a:r>
          </a:p>
        </p:txBody>
      </p:sp>
    </p:spTree>
    <p:extLst>
      <p:ext uri="{BB962C8B-B14F-4D97-AF65-F5344CB8AC3E}">
        <p14:creationId xmlns:p14="http://schemas.microsoft.com/office/powerpoint/2010/main" val="311188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Using Data from April 2016 buoy deployment. (Specifically 01-20 April)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https://wind.pnnl.gov/pdf/Example_Monthly_Report.pdf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https://wind.pnnl.gov/lidarbuoyloanprogram.asp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turbine 2020-03-07 15-27-11">
            <a:hlinkClick r:id="" action="ppaction://media"/>
            <a:extLst>
              <a:ext uri="{FF2B5EF4-FFF2-40B4-BE49-F238E27FC236}">
                <a16:creationId xmlns:a16="http://schemas.microsoft.com/office/drawing/2014/main" id="{7D8A1542-4715-4680-AA74-ACECC138B2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769" y="-28289"/>
            <a:ext cx="8815754" cy="6886289"/>
          </a:xfrm>
        </p:spPr>
      </p:pic>
    </p:spTree>
    <p:extLst>
      <p:ext uri="{BB962C8B-B14F-4D97-AF65-F5344CB8AC3E}">
        <p14:creationId xmlns:p14="http://schemas.microsoft.com/office/powerpoint/2010/main" val="681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/>
          <a:lstStyle/>
          <a:p>
            <a:r>
              <a:rPr lang="en-US" dirty="0"/>
              <a:t>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822" y="202365"/>
            <a:ext cx="8604360" cy="6453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574D9-512E-4838-8093-A490BE3F55AC}"/>
              </a:ext>
            </a:extLst>
          </p:cNvPr>
          <p:cNvSpPr txBox="1"/>
          <p:nvPr/>
        </p:nvSpPr>
        <p:spPr>
          <a:xfrm>
            <a:off x="411060" y="3808602"/>
            <a:ext cx="24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does it mean?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X</a:t>
            </a:r>
            <a:r>
              <a:rPr lang="en-US" baseline="-25000" dirty="0" err="1"/>
              <a:t>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01" y="314175"/>
            <a:ext cx="8306199" cy="6229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986A65-6180-4D01-9760-CFE52B8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105"/>
            <a:ext cx="3840480" cy="68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2B3DD-6419-4EB0-81AD-0AC5426CDC94}"/>
              </a:ext>
            </a:extLst>
          </p:cNvPr>
          <p:cNvSpPr txBox="1"/>
          <p:nvPr/>
        </p:nvSpPr>
        <p:spPr>
          <a:xfrm>
            <a:off x="486856" y="4235501"/>
            <a:ext cx="2866768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Note about distribution: </a:t>
            </a:r>
          </a:p>
          <a:p>
            <a:endParaRPr lang="en-US" b="1"/>
          </a:p>
          <a:p>
            <a:r>
              <a:rPr lang="en-US" b="1"/>
              <a:t>Our research indicates wind follows a Weibull distribution (right skewed), but we assume normality to be able to continue with research.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FDFA7-E06C-404E-95A3-F8253F3497B3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3F992C-ED9A-4951-916C-172CF097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755" y="306909"/>
            <a:ext cx="3048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18209-BD97-45E4-A2C7-BFA19AFC4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3061870"/>
            <a:ext cx="873813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759</Words>
  <Application>Microsoft Office PowerPoint</Application>
  <PresentationFormat>Widescreen</PresentationFormat>
  <Paragraphs>91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Maritime Wind Speed Prediction Using Buoy LIDAR Data</vt:lpstr>
      <vt:lpstr>Problem Statement: </vt:lpstr>
      <vt:lpstr>U.S. Wind Industry</vt:lpstr>
      <vt:lpstr>Challenge of Wind Integration</vt:lpstr>
      <vt:lpstr>What is Buoy LIDAR Data? </vt:lpstr>
      <vt:lpstr>PowerPoint Presentation</vt:lpstr>
      <vt:lpstr>Realization</vt:lpstr>
      <vt:lpstr>PowerPoint Presentation</vt:lpstr>
      <vt:lpstr>Stationarity Evaluation</vt:lpstr>
      <vt:lpstr>Spectral Density and Autocorrelation</vt:lpstr>
      <vt:lpstr>Stationarity Evaluation</vt:lpstr>
      <vt:lpstr>Potential Stationary Models</vt:lpstr>
      <vt:lpstr>Forecast Evaluation (n.ahead = 10)</vt:lpstr>
      <vt:lpstr>Let’s add a (1-B) </vt:lpstr>
      <vt:lpstr>PowerPoint Presentation</vt:lpstr>
      <vt:lpstr>Forecast results with non-stationary: </vt:lpstr>
      <vt:lpstr>Generating data with our model to see how it looks…  …pretty, pretty, pretty good.</vt:lpstr>
      <vt:lpstr>Plan for future analysis: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Wind Speed Prediction Using Buoy LIDAR Data</dc:title>
  <dc:creator>Brian Waite</dc:creator>
  <cp:lastModifiedBy>Brian Waite</cp:lastModifiedBy>
  <cp:revision>2</cp:revision>
  <dcterms:created xsi:type="dcterms:W3CDTF">2020-03-21T01:40:26Z</dcterms:created>
  <dcterms:modified xsi:type="dcterms:W3CDTF">2020-03-21T01:48:45Z</dcterms:modified>
</cp:coreProperties>
</file>